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23"/>
  </p:notesMasterIdLst>
  <p:sldIdLst>
    <p:sldId id="263" r:id="rId2"/>
    <p:sldId id="264" r:id="rId3"/>
    <p:sldId id="265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1" r:id="rId18"/>
    <p:sldId id="280" r:id="rId19"/>
    <p:sldId id="282" r:id="rId20"/>
    <p:sldId id="283" r:id="rId21"/>
    <p:sldId id="284" r:id="rId22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gif>
</file>

<file path=ppt/media/image14.gif>
</file>

<file path=ppt/media/image15.gif>
</file>

<file path=ppt/media/image16.png>
</file>

<file path=ppt/media/image17.JPG>
</file>

<file path=ppt/media/image18.JPG>
</file>

<file path=ppt/media/image19.png>
</file>

<file path=ppt/media/image2.png>
</file>

<file path=ppt/media/image20.gif>
</file>

<file path=ppt/media/image21.png>
</file>

<file path=ppt/media/image22.png>
</file>

<file path=ppt/media/image23.jp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B07982-3E37-485C-ADDE-624D8EAC9E7C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4B29E8-8550-4470-93AE-EB373DDE8A8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2756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B29E8-8550-4470-93AE-EB373DDE8A8F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86865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B29E8-8550-4470-93AE-EB373DDE8A8F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430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B29E8-8550-4470-93AE-EB373DDE8A8F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1696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B29E8-8550-4470-93AE-EB373DDE8A8F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0820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85ED63-D2BD-68CB-BA3F-9B707201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7005F1-8617-7139-DD61-EBBBCF1B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E3BF60D-BD72-BA9E-EF34-315F75ECA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DE0BCF8-EDEA-D987-27CA-1EEBC3E65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3D8AD7C-9A54-5A0E-95AB-D2B8E0723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5483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0D9501-BCDE-D310-85FE-D515DEAF3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6CF53F65-E720-134C-0D59-6B37891D6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8D17589-29F8-716D-708C-010869A5D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34051A8-AC47-F928-2F33-3900E74D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4CCB2AF-50B9-EC04-AF0E-E4A628B66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23788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BB999A8-E167-3005-816F-936B424D84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00100760-7511-A45E-4C15-FDDB63347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5AE81EB-21F7-D2CD-EE85-61591D476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97D72EF-EAA5-8226-6771-7D17F4206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D63E203-0106-D7FC-ED57-7D401E8D0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9900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BD0658-D232-B6C9-E387-DE6E471D8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5C7C62D-2D20-7C33-D207-C660E1AB8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5DBBB72-46CA-98E7-F79D-21784D281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0AA07A6-D399-DC6E-6FE9-BF71DD251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91AC5C6-61AB-FCB6-5504-D7BB2192D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92498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4EF2DB-3DFF-BA50-1F0D-6E766A994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C9177B3-5CCB-150A-C9B3-0873468F9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B34B586-91E2-8102-34A7-65083EF61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24F9EEF-9243-DE71-736C-8FFE34AC2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F49FDCB-7491-CDD8-9A16-C829F82F0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0833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B72FCB-2AED-F17C-DD68-131F59635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9AA8632-FF1F-7723-8363-C6ADF9619F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2CB10152-9662-7D9D-96CB-A04AF35FD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C502F6BF-2867-51B9-E8C5-BBEFD5885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5252285-0F9C-F40E-12DA-97D579F58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DE07713-991F-96B5-97D8-7D5D48405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290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37BA7-9B49-3A5A-F9F8-60AD5AA8F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A54C2AE-77D1-D9FE-C788-8D075859D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165D17F-7845-9234-FB7D-919179148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91A7590C-C965-2D2C-8A63-73AE1DB2C7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25D242C9-D4AF-AD46-BC3C-CE5ADA802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E778FA5F-A546-E8AE-E8A2-40474CF53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D4E87FCF-1524-9F2D-73FF-B8A12958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C5C6C1E7-C36F-7E66-D53E-D77DEF10A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2986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938156-7703-4E66-33F8-E8D1524F3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6534DCC-6BF0-864A-F1BA-CC86765A1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AB80669-BB03-0A16-4FDF-83E0AC107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6117377-67E0-D4D4-9B91-5DA659C60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8194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1C407F73-A449-31A6-677A-272015FD3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2C3D44CF-850B-2F0E-663E-66FA117C2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7156CE57-3D25-18B8-9B45-F5392C265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5133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43B89-02AF-0070-4CBA-B63A9081A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8329983-8E2E-CA47-6C68-307A484C7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9056FD65-D202-8B15-ADE1-6590C3CEB4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15DEF1C-5101-23D0-8F25-CFD2B2955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0A0D03DD-2E81-BAD1-3ABE-E260E8B41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1B02715-E070-E79F-316B-D9BBD03D2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59237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2CB19-E702-4A2D-64A7-E79B99F87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62142D5A-0E1E-1D3E-C9F3-BB40BB0393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74C6C97-15E2-6C15-D75C-B44EA64DF7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E8554EFC-1E6B-8994-F0A7-4C059FFA3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DE0DDD6-BE33-6CCB-77AF-6AFAC3FFF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85180DE7-C9CB-E54B-8F02-2D1442879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45653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51F565B1-3EAC-9D98-0007-0C4167F6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1F2B761-9F8D-3835-918F-83994CB39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0BF1A45-4DA2-9C1F-8C79-10C3D743DA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A5001-18BA-4190-8AC6-F47460AFFEDD}" type="datetimeFigureOut">
              <a:rPr lang="pt-PT" smtClean="0"/>
              <a:t>17/06/2024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318AA38-C5B8-756C-A9C1-F68EEEE62B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AE53E02-6609-B611-665F-42F8D1C759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8CC45-4CD0-4D05-989F-6ADC837823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46085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rdata.pt/municipios/densidade+populacional-452" TargetMode="External"/><Relationship Id="rId2" Type="http://schemas.openxmlformats.org/officeDocument/2006/relationships/hyperlink" Target="https://www.ginasios.wiki/ginasio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F549CA6F-5310-434A-9717-D7AF41FCE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36EEC0-260C-ADE4-03BC-1AC5A016B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3012669"/>
            <a:ext cx="6658590" cy="2712688"/>
          </a:xfrm>
        </p:spPr>
        <p:txBody>
          <a:bodyPr anchor="t">
            <a:normAutofit/>
          </a:bodyPr>
          <a:lstStyle/>
          <a:p>
            <a:pPr algn="l"/>
            <a:r>
              <a:rPr lang="pt-PT" b="0" i="0" u="none" strike="noStrike" baseline="0" dirty="0" err="1">
                <a:latin typeface="CIDFont+F2"/>
              </a:rPr>
              <a:t>UPSkill</a:t>
            </a:r>
            <a:r>
              <a:rPr lang="pt-PT" b="0" i="0" u="none" strike="noStrike" baseline="0" dirty="0">
                <a:latin typeface="CIDFont+F2"/>
              </a:rPr>
              <a:t> </a:t>
            </a:r>
            <a:r>
              <a:rPr lang="pt-PT" b="0" i="0" u="none" strike="noStrike" baseline="0" dirty="0" err="1">
                <a:latin typeface="CIDFont+F2"/>
              </a:rPr>
              <a:t>PowerPlatform</a:t>
            </a:r>
            <a:endParaRPr lang="pt-PT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79173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12233" y="191193"/>
            <a:ext cx="3204078" cy="64673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 descr="Uma imagem com símbolo, Gráficos, logótipo, Tipo de letra&#10;&#10;Descrição gerada automaticamente">
            <a:extLst>
              <a:ext uri="{FF2B5EF4-FFF2-40B4-BE49-F238E27FC236}">
                <a16:creationId xmlns:a16="http://schemas.microsoft.com/office/drawing/2014/main" id="{75ECF476-53C2-CD43-DC3B-77026C8AB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617" y="376844"/>
            <a:ext cx="2000953" cy="1400667"/>
          </a:xfrm>
          <a:prstGeom prst="rect">
            <a:avLst/>
          </a:prstGeom>
        </p:spPr>
      </p:pic>
      <p:pic>
        <p:nvPicPr>
          <p:cNvPr id="11" name="Imagem 10" descr="Uma imagem com Tipo de letra, Gráficos, logótipo, símbolo&#10;&#10;Descrição gerada automaticamente">
            <a:extLst>
              <a:ext uri="{FF2B5EF4-FFF2-40B4-BE49-F238E27FC236}">
                <a16:creationId xmlns:a16="http://schemas.microsoft.com/office/drawing/2014/main" id="{9BFB4BD2-5DE3-B35B-C63F-E3777654A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868" y="4949709"/>
            <a:ext cx="2752211" cy="132106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361F6E7-DF9B-59D0-A47F-016B4B5C9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4988" y="3410820"/>
            <a:ext cx="2752211" cy="11511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FA2F424-4A4F-B56A-097A-DF5E76A087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6980" y="2068149"/>
            <a:ext cx="2752211" cy="10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04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21C91A-7FA3-CCF2-9C62-388124A8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Power Apps - Tablet</a:t>
            </a:r>
          </a:p>
        </p:txBody>
      </p:sp>
      <p:pic>
        <p:nvPicPr>
          <p:cNvPr id="8" name="Content Placeholder 7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1FF435BC-FABE-7E6D-8CDC-2E46688D2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627" y="1825625"/>
            <a:ext cx="7754746" cy="4351338"/>
          </a:xfrm>
        </p:spPr>
      </p:pic>
    </p:spTree>
    <p:extLst>
      <p:ext uri="{BB962C8B-B14F-4D97-AF65-F5344CB8AC3E}">
        <p14:creationId xmlns:p14="http://schemas.microsoft.com/office/powerpoint/2010/main" val="204758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21C91A-7FA3-CCF2-9C62-388124A8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Power Apps - Mobile</a:t>
            </a:r>
          </a:p>
        </p:txBody>
      </p:sp>
      <p:pic>
        <p:nvPicPr>
          <p:cNvPr id="6" name="Content Placeholder 5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A624C1CD-FD06-A89D-0FD2-2119E8F59A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231" y="1825625"/>
            <a:ext cx="2451538" cy="4351338"/>
          </a:xfrm>
        </p:spPr>
      </p:pic>
    </p:spTree>
    <p:extLst>
      <p:ext uri="{BB962C8B-B14F-4D97-AF65-F5344CB8AC3E}">
        <p14:creationId xmlns:p14="http://schemas.microsoft.com/office/powerpoint/2010/main" val="227698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21C91A-7FA3-CCF2-9C62-388124A8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Power Apps – Model Driven</a:t>
            </a:r>
          </a:p>
        </p:txBody>
      </p:sp>
      <p:pic>
        <p:nvPicPr>
          <p:cNvPr id="6" name="Marcador de Posição de Conteúdo 5" descr="Uma imagem com texto, captura de ecrã, software, computador&#10;&#10;Descrição gerada automaticamente">
            <a:extLst>
              <a:ext uri="{FF2B5EF4-FFF2-40B4-BE49-F238E27FC236}">
                <a16:creationId xmlns:a16="http://schemas.microsoft.com/office/drawing/2014/main" id="{58307060-A78F-3599-0CB4-82FCAC29B7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039" y="1675227"/>
            <a:ext cx="881192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07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 descr="Uma imagem com texto, Azul elétrico, captura de ecrã, Tipo de letra&#10;&#10;Descrição gerada automaticamente">
            <a:extLst>
              <a:ext uri="{FF2B5EF4-FFF2-40B4-BE49-F238E27FC236}">
                <a16:creationId xmlns:a16="http://schemas.microsoft.com/office/drawing/2014/main" id="{B0D1A72F-ED16-CE61-C007-FD09FA33C7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" r="1025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6172" y="2240371"/>
            <a:ext cx="42062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2567675-7754-5F79-8C6E-EBF9AB5CC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pt-PT" sz="1800" dirty="0" err="1"/>
              <a:t>Workflow</a:t>
            </a:r>
            <a:r>
              <a:rPr lang="pt-PT" sz="1800" dirty="0"/>
              <a:t> </a:t>
            </a:r>
            <a:r>
              <a:rPr lang="pt-PT" sz="1800" dirty="0" err="1"/>
              <a:t>Automation</a:t>
            </a:r>
            <a:endParaRPr lang="pt-PT" sz="1800" dirty="0"/>
          </a:p>
          <a:p>
            <a:r>
              <a:rPr lang="pt-PT" sz="1800" dirty="0" err="1"/>
              <a:t>Integration</a:t>
            </a:r>
            <a:endParaRPr lang="pt-PT" sz="1800" dirty="0"/>
          </a:p>
          <a:p>
            <a:r>
              <a:rPr lang="pt-PT" sz="1800" dirty="0"/>
              <a:t>Templates</a:t>
            </a:r>
          </a:p>
          <a:p>
            <a:r>
              <a:rPr lang="pt-PT" sz="1800" dirty="0" err="1"/>
              <a:t>Aprovals</a:t>
            </a:r>
            <a:endParaRPr lang="pt-PT" sz="1800" dirty="0"/>
          </a:p>
          <a:p>
            <a:r>
              <a:rPr lang="pt-PT" sz="1800" dirty="0"/>
              <a:t>Business </a:t>
            </a:r>
            <a:r>
              <a:rPr lang="pt-PT" sz="1800" dirty="0" err="1"/>
              <a:t>Process</a:t>
            </a:r>
            <a:r>
              <a:rPr lang="pt-PT" sz="1800" dirty="0"/>
              <a:t> </a:t>
            </a:r>
            <a:r>
              <a:rPr lang="pt-PT" sz="1800" dirty="0" err="1"/>
              <a:t>Flows</a:t>
            </a:r>
            <a:endParaRPr lang="pt-PT" sz="1800" dirty="0"/>
          </a:p>
          <a:p>
            <a:r>
              <a:rPr lang="pt-PT" sz="1800" dirty="0" err="1"/>
              <a:t>Task</a:t>
            </a:r>
            <a:r>
              <a:rPr lang="pt-PT" sz="1800" dirty="0"/>
              <a:t> </a:t>
            </a:r>
            <a:r>
              <a:rPr lang="pt-PT" sz="1800" dirty="0" err="1"/>
              <a:t>Automation</a:t>
            </a:r>
            <a:endParaRPr lang="pt-PT" sz="1800" dirty="0"/>
          </a:p>
          <a:p>
            <a:r>
              <a:rPr lang="pt-PT" sz="1800" dirty="0" err="1"/>
              <a:t>Security</a:t>
            </a:r>
            <a:r>
              <a:rPr lang="pt-PT" sz="1800" dirty="0"/>
              <a:t> </a:t>
            </a:r>
            <a:r>
              <a:rPr lang="pt-PT" sz="1800" dirty="0" err="1"/>
              <a:t>and</a:t>
            </a:r>
            <a:r>
              <a:rPr lang="pt-PT" sz="1800" dirty="0"/>
              <a:t> </a:t>
            </a:r>
            <a:r>
              <a:rPr lang="pt-PT" sz="1800" dirty="0" err="1"/>
              <a:t>Compliance</a:t>
            </a:r>
            <a:endParaRPr lang="pt-PT" sz="1800" dirty="0"/>
          </a:p>
          <a:p>
            <a:r>
              <a:rPr lang="pt-PT" sz="1800" dirty="0" err="1"/>
              <a:t>Collaboration</a:t>
            </a: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790624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21C91A-7FA3-CCF2-9C62-388124A8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Power Automate – Schedule flow</a:t>
            </a:r>
          </a:p>
        </p:txBody>
      </p:sp>
      <p:pic>
        <p:nvPicPr>
          <p:cNvPr id="7" name="Marcador de Posição de Conteúdo 6" descr="Uma imagem com texto, captura de ecrã, Tipo de letra, número&#10;&#10;Descrição gerada automaticamente">
            <a:extLst>
              <a:ext uri="{FF2B5EF4-FFF2-40B4-BE49-F238E27FC236}">
                <a16:creationId xmlns:a16="http://schemas.microsoft.com/office/drawing/2014/main" id="{1A43EF7C-51DE-90C3-813E-988D722A7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868" y="1825625"/>
            <a:ext cx="3594263" cy="4351338"/>
          </a:xfrm>
        </p:spPr>
      </p:pic>
    </p:spTree>
    <p:extLst>
      <p:ext uri="{BB962C8B-B14F-4D97-AF65-F5344CB8AC3E}">
        <p14:creationId xmlns:p14="http://schemas.microsoft.com/office/powerpoint/2010/main" val="779099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21C91A-7FA3-CCF2-9C62-388124A8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Power Automate – Approval flow</a:t>
            </a:r>
          </a:p>
        </p:txBody>
      </p:sp>
      <p:pic>
        <p:nvPicPr>
          <p:cNvPr id="7" name="Marcador de Posição de Conteúdo 6" descr="Uma imagem com texto, captura de ecrã, diagrama, Paralelo&#10;&#10;Descrição gerada automaticamente">
            <a:extLst>
              <a:ext uri="{FF2B5EF4-FFF2-40B4-BE49-F238E27FC236}">
                <a16:creationId xmlns:a16="http://schemas.microsoft.com/office/drawing/2014/main" id="{25220D52-6A13-E187-4A8B-2ABEA6C7C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202" y="1825625"/>
            <a:ext cx="4363595" cy="4351338"/>
          </a:xfrm>
        </p:spPr>
      </p:pic>
    </p:spTree>
    <p:extLst>
      <p:ext uri="{BB962C8B-B14F-4D97-AF65-F5344CB8AC3E}">
        <p14:creationId xmlns:p14="http://schemas.microsoft.com/office/powerpoint/2010/main" val="757981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B0D1A72F-ED16-CE61-C007-FD09FA33C7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13" b="16755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2567675-7754-5F79-8C6E-EBF9AB5CC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pt-PT" sz="1800" dirty="0" err="1"/>
              <a:t>Low-Code</a:t>
            </a:r>
            <a:r>
              <a:rPr lang="pt-PT" sz="1800" dirty="0"/>
              <a:t>/No-</a:t>
            </a:r>
            <a:r>
              <a:rPr lang="pt-PT" sz="1800" dirty="0" err="1"/>
              <a:t>Code</a:t>
            </a:r>
            <a:r>
              <a:rPr lang="pt-PT" sz="1800" dirty="0"/>
              <a:t> </a:t>
            </a:r>
            <a:r>
              <a:rPr lang="pt-PT" sz="1800" dirty="0" err="1"/>
              <a:t>Environment</a:t>
            </a:r>
            <a:endParaRPr lang="pt-PT" sz="1800" dirty="0"/>
          </a:p>
          <a:p>
            <a:r>
              <a:rPr lang="pt-PT" sz="1800" dirty="0" err="1"/>
              <a:t>Workflow</a:t>
            </a:r>
            <a:r>
              <a:rPr lang="pt-PT" sz="1800" dirty="0"/>
              <a:t> </a:t>
            </a:r>
            <a:r>
              <a:rPr lang="pt-PT" sz="1800" dirty="0" err="1"/>
              <a:t>Automation</a:t>
            </a:r>
            <a:endParaRPr lang="pt-PT" sz="1800" dirty="0"/>
          </a:p>
          <a:p>
            <a:r>
              <a:rPr lang="pt-PT" sz="1800" dirty="0"/>
              <a:t>Data </a:t>
            </a:r>
            <a:r>
              <a:rPr lang="pt-PT" sz="1800" dirty="0" err="1"/>
              <a:t>Integration</a:t>
            </a:r>
            <a:r>
              <a:rPr lang="pt-PT" sz="1800" dirty="0"/>
              <a:t> </a:t>
            </a:r>
            <a:r>
              <a:rPr lang="pt-PT" sz="1800" dirty="0" err="1"/>
              <a:t>and</a:t>
            </a:r>
            <a:r>
              <a:rPr lang="pt-PT" sz="1800" dirty="0"/>
              <a:t> Management</a:t>
            </a:r>
          </a:p>
          <a:p>
            <a:r>
              <a:rPr lang="pt-PT" sz="1800" dirty="0" err="1"/>
              <a:t>Colaboration</a:t>
            </a:r>
            <a:r>
              <a:rPr lang="pt-PT" sz="1800" dirty="0"/>
              <a:t> </a:t>
            </a:r>
            <a:r>
              <a:rPr lang="pt-PT" sz="1800" dirty="0" err="1"/>
              <a:t>and</a:t>
            </a:r>
            <a:r>
              <a:rPr lang="pt-PT" sz="1800" dirty="0"/>
              <a:t> </a:t>
            </a:r>
            <a:r>
              <a:rPr lang="pt-PT" sz="1800" dirty="0" err="1"/>
              <a:t>sharing</a:t>
            </a:r>
            <a:endParaRPr lang="pt-PT" sz="1800" dirty="0"/>
          </a:p>
          <a:p>
            <a:r>
              <a:rPr lang="pt-PT" sz="1800" dirty="0" err="1"/>
              <a:t>Security</a:t>
            </a:r>
            <a:r>
              <a:rPr lang="pt-PT" sz="1800" dirty="0"/>
              <a:t> </a:t>
            </a:r>
            <a:r>
              <a:rPr lang="pt-PT" sz="1800" dirty="0" err="1"/>
              <a:t>and</a:t>
            </a:r>
            <a:r>
              <a:rPr lang="pt-PT" sz="1800" dirty="0"/>
              <a:t> </a:t>
            </a:r>
            <a:r>
              <a:rPr lang="pt-PT" sz="1800" dirty="0" err="1"/>
              <a:t>compliance</a:t>
            </a: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1875192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21C91A-7FA3-CCF2-9C62-388124A8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Copilot Studio</a:t>
            </a:r>
          </a:p>
        </p:txBody>
      </p:sp>
      <p:pic>
        <p:nvPicPr>
          <p:cNvPr id="6" name="Marcador de Posição de Conteúdo 5" descr="Uma imagem com texto, captura de ecrã, software, Sistema operativo&#10;&#10;Descrição gerada automaticamente">
            <a:extLst>
              <a:ext uri="{FF2B5EF4-FFF2-40B4-BE49-F238E27FC236}">
                <a16:creationId xmlns:a16="http://schemas.microsoft.com/office/drawing/2014/main" id="{A2DA14CB-8505-728F-DE90-7893B1E25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6796" y="1825625"/>
            <a:ext cx="2378408" cy="4351338"/>
          </a:xfrm>
        </p:spPr>
      </p:pic>
    </p:spTree>
    <p:extLst>
      <p:ext uri="{BB962C8B-B14F-4D97-AF65-F5344CB8AC3E}">
        <p14:creationId xmlns:p14="http://schemas.microsoft.com/office/powerpoint/2010/main" val="2934985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 descr="Uma imagem com texto, captura de ecrã, Azul elétrico, design&#10;&#10;Descrição gerada automaticamente">
            <a:extLst>
              <a:ext uri="{FF2B5EF4-FFF2-40B4-BE49-F238E27FC236}">
                <a16:creationId xmlns:a16="http://schemas.microsoft.com/office/drawing/2014/main" id="{B0D1A72F-ED16-CE61-C007-FD09FA33C7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132" b="2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6172" y="2240371"/>
            <a:ext cx="42062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2567675-7754-5F79-8C6E-EBF9AB5CC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pt-PT" sz="1800" dirty="0"/>
              <a:t>Templates </a:t>
            </a:r>
            <a:r>
              <a:rPr lang="pt-PT" sz="1800" dirty="0" err="1"/>
              <a:t>and</a:t>
            </a:r>
            <a:r>
              <a:rPr lang="pt-PT" sz="1800" dirty="0"/>
              <a:t> </a:t>
            </a:r>
            <a:r>
              <a:rPr lang="pt-PT" sz="1800" dirty="0" err="1"/>
              <a:t>themes</a:t>
            </a:r>
            <a:endParaRPr lang="pt-PT" sz="1800" dirty="0"/>
          </a:p>
          <a:p>
            <a:r>
              <a:rPr lang="pt-PT" sz="1800" dirty="0" err="1"/>
              <a:t>Responsive</a:t>
            </a:r>
            <a:r>
              <a:rPr lang="pt-PT" sz="1800" dirty="0"/>
              <a:t> Design</a:t>
            </a:r>
          </a:p>
          <a:p>
            <a:r>
              <a:rPr lang="pt-PT" sz="1800" dirty="0" err="1"/>
              <a:t>Integration</a:t>
            </a:r>
            <a:endParaRPr lang="pt-PT" sz="1800" dirty="0"/>
          </a:p>
          <a:p>
            <a:r>
              <a:rPr lang="pt-PT" sz="1800" dirty="0"/>
              <a:t>Content Management</a:t>
            </a:r>
          </a:p>
          <a:p>
            <a:r>
              <a:rPr lang="pt-PT" sz="1800" dirty="0" err="1"/>
              <a:t>Forms</a:t>
            </a:r>
            <a:r>
              <a:rPr lang="pt-PT" sz="1800" dirty="0"/>
              <a:t> </a:t>
            </a:r>
            <a:r>
              <a:rPr lang="pt-PT" sz="1800" dirty="0" err="1"/>
              <a:t>and</a:t>
            </a:r>
            <a:r>
              <a:rPr lang="pt-PT" sz="1800" dirty="0"/>
              <a:t> Data </a:t>
            </a:r>
            <a:r>
              <a:rPr lang="pt-PT" sz="1800" dirty="0" err="1"/>
              <a:t>Collection</a:t>
            </a:r>
            <a:endParaRPr lang="pt-PT" sz="1800" dirty="0"/>
          </a:p>
          <a:p>
            <a:r>
              <a:rPr lang="pt-PT" sz="1800" dirty="0" err="1"/>
              <a:t>Sharing</a:t>
            </a:r>
            <a:r>
              <a:rPr lang="pt-PT" sz="1800" dirty="0"/>
              <a:t> </a:t>
            </a:r>
            <a:r>
              <a:rPr lang="pt-PT" sz="1800" dirty="0" err="1"/>
              <a:t>and</a:t>
            </a:r>
            <a:r>
              <a:rPr lang="pt-PT" sz="1800" dirty="0"/>
              <a:t> </a:t>
            </a:r>
            <a:r>
              <a:rPr lang="pt-PT" sz="1800" dirty="0" err="1"/>
              <a:t>Collaboration</a:t>
            </a:r>
            <a:endParaRPr lang="pt-PT" sz="1800" dirty="0"/>
          </a:p>
          <a:p>
            <a:r>
              <a:rPr lang="pt-PT" sz="1800" dirty="0" err="1"/>
              <a:t>Security</a:t>
            </a:r>
            <a:r>
              <a:rPr lang="pt-PT" sz="1800" dirty="0"/>
              <a:t> </a:t>
            </a:r>
            <a:r>
              <a:rPr lang="pt-PT" sz="1800" dirty="0" err="1"/>
              <a:t>and</a:t>
            </a:r>
            <a:r>
              <a:rPr lang="pt-PT" sz="1800" dirty="0"/>
              <a:t> </a:t>
            </a:r>
            <a:r>
              <a:rPr lang="pt-PT" sz="1800" dirty="0" err="1"/>
              <a:t>Compliance</a:t>
            </a: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475946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21C91A-7FA3-CCF2-9C62-388124A8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Power Pages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9994F605-84D9-DBDB-D84E-DD4BBC99B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600" y="1825625"/>
            <a:ext cx="9442800" cy="4351338"/>
          </a:xfrm>
        </p:spPr>
      </p:pic>
    </p:spTree>
    <p:extLst>
      <p:ext uri="{BB962C8B-B14F-4D97-AF65-F5344CB8AC3E}">
        <p14:creationId xmlns:p14="http://schemas.microsoft.com/office/powerpoint/2010/main" val="2135800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5A3B7F4-BBA1-17A6-8816-FA92E69C2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pt-PT" sz="4600" dirty="0" err="1"/>
              <a:t>Group</a:t>
            </a:r>
            <a:r>
              <a:rPr lang="pt-PT" sz="4600" dirty="0"/>
              <a:t> </a:t>
            </a:r>
            <a:r>
              <a:rPr lang="pt-PT" sz="4600" dirty="0" err="1"/>
              <a:t>Analytic</a:t>
            </a:r>
            <a:r>
              <a:rPr lang="pt-PT" sz="4600" dirty="0"/>
              <a:t> </a:t>
            </a:r>
            <a:r>
              <a:rPr lang="pt-PT" sz="4600" dirty="0" err="1"/>
              <a:t>Avengers</a:t>
            </a:r>
            <a:r>
              <a:rPr lang="pt-PT" sz="4600" dirty="0"/>
              <a:t> </a:t>
            </a:r>
          </a:p>
        </p:txBody>
      </p:sp>
      <p:sp>
        <p:nvSpPr>
          <p:cNvPr id="3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8F5CA9F-D93E-70B9-F4F8-3675F1188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200" dirty="0" err="1"/>
              <a:t>Members</a:t>
            </a:r>
            <a:r>
              <a:rPr lang="pt-PT" sz="2200" dirty="0"/>
              <a:t>:</a:t>
            </a:r>
          </a:p>
          <a:p>
            <a:r>
              <a:rPr lang="pt-PT" sz="2200" dirty="0"/>
              <a:t>Fábio Costa</a:t>
            </a:r>
          </a:p>
          <a:p>
            <a:r>
              <a:rPr lang="pt-PT" sz="2200" dirty="0"/>
              <a:t>Daniel Sousa</a:t>
            </a:r>
          </a:p>
          <a:p>
            <a:r>
              <a:rPr lang="pt-PT" sz="2200" dirty="0"/>
              <a:t>Luís Gomes</a:t>
            </a:r>
          </a:p>
        </p:txBody>
      </p:sp>
      <p:pic>
        <p:nvPicPr>
          <p:cNvPr id="7" name="Imagem 6" descr="Uma imagem com desenho, articular&#10;&#10;Descrição gerada automaticamente">
            <a:extLst>
              <a:ext uri="{FF2B5EF4-FFF2-40B4-BE49-F238E27FC236}">
                <a16:creationId xmlns:a16="http://schemas.microsoft.com/office/drawing/2014/main" id="{6F17BE33-2FC6-CC26-D0F1-B060217D5F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605269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A6D4376-4B4A-A2CE-09A5-24EF0CB2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Conclusion</a:t>
            </a:r>
            <a:endParaRPr lang="en-US" sz="5400" dirty="0"/>
          </a:p>
        </p:txBody>
      </p:sp>
      <p:pic>
        <p:nvPicPr>
          <p:cNvPr id="5" name="Picture 4" descr="A light bulb with colorful circles&#10;&#10;Description automatically generated">
            <a:extLst>
              <a:ext uri="{FF2B5EF4-FFF2-40B4-BE49-F238E27FC236}">
                <a16:creationId xmlns:a16="http://schemas.microsoft.com/office/drawing/2014/main" id="{1373488A-8ED6-39A5-E1D9-9D01481B05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3" r="661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4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6127DC1-9A54-AD66-8834-9B94A2DE2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457200" lvl="1" indent="0">
              <a:lnSpc>
                <a:spcPct val="107000"/>
              </a:lnSpc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Power Platform allowed us to create solutions for various needs, from business reports, applications, automation of task, interactive chatbots and web portals.</a:t>
            </a:r>
            <a:endParaRPr lang="pt-P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07000"/>
              </a:lnSpc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The acquired skills will be very valuable to develop solutions for any obstacle we might face in the future as Power Platform Developers and in the IT area.</a:t>
            </a:r>
            <a:endParaRPr lang="pt-P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We look forward to continuing or progress.</a:t>
            </a:r>
            <a:endParaRPr lang="pt-P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012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1B9608-BFC9-EC06-3A5A-82673BAE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your time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198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4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5A3B7F4-BBA1-17A6-8816-FA92E69C2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pt-PT" sz="4600"/>
              <a:t>Analytic Avengers Gym</a:t>
            </a:r>
          </a:p>
        </p:txBody>
      </p:sp>
      <p:sp>
        <p:nvSpPr>
          <p:cNvPr id="5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8F5CA9F-D93E-70B9-F4F8-3675F1188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Objective</a:t>
            </a:r>
            <a:r>
              <a:rPr lang="pt-PT" sz="2200" dirty="0"/>
              <a:t>:</a:t>
            </a:r>
            <a:endParaRPr lang="pt-PT" sz="22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Implementing the various tools and capabilities of the Power Platform</a:t>
            </a:r>
            <a:endParaRPr lang="pt-PT" sz="2200" dirty="0"/>
          </a:p>
        </p:txBody>
      </p:sp>
      <p:pic>
        <p:nvPicPr>
          <p:cNvPr id="4" name="Imagem 3" descr="Uma imagem com parede, interior, bicicleta, amarelo">
            <a:extLst>
              <a:ext uri="{FF2B5EF4-FFF2-40B4-BE49-F238E27FC236}">
                <a16:creationId xmlns:a16="http://schemas.microsoft.com/office/drawing/2014/main" id="{EEF28B94-F2D5-82AB-C0DB-A8B50080C8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63" r="23384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10786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3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8C3943-C94D-B972-C880-D8049302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pt-PT" sz="5400" dirty="0"/>
              <a:t>Data </a:t>
            </a:r>
            <a:r>
              <a:rPr lang="pt-PT" sz="5400" dirty="0" err="1"/>
              <a:t>Sources</a:t>
            </a:r>
            <a:endParaRPr lang="pt-PT" sz="5400" dirty="0"/>
          </a:p>
        </p:txBody>
      </p:sp>
      <p:sp>
        <p:nvSpPr>
          <p:cNvPr id="29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arcador de Posição de Conteúdo 2">
            <a:extLst>
              <a:ext uri="{FF2B5EF4-FFF2-40B4-BE49-F238E27FC236}">
                <a16:creationId xmlns:a16="http://schemas.microsoft.com/office/drawing/2014/main" id="{C1981E42-6F6A-65BB-853C-BFD0DCCAF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 dirty="0"/>
              <a:t>Gymnasiums</a:t>
            </a:r>
            <a:r>
              <a:rPr lang="pt-PT" sz="2200" dirty="0"/>
              <a:t>:</a:t>
            </a:r>
            <a:br>
              <a:rPr lang="pt-PT" sz="2200" dirty="0"/>
            </a:br>
            <a:r>
              <a:rPr lang="pt-PT" sz="2200" dirty="0">
                <a:hlinkClick r:id="rId2"/>
              </a:rPr>
              <a:t>https://www.ginasios.wiki/ginasios/</a:t>
            </a:r>
            <a:endParaRPr lang="pt-PT" sz="2200" dirty="0"/>
          </a:p>
          <a:p>
            <a:endParaRPr lang="pt-PT" sz="2200" dirty="0"/>
          </a:p>
          <a:p>
            <a:r>
              <a:rPr lang="pt-PT" sz="2200" dirty="0" err="1"/>
              <a:t>Population</a:t>
            </a:r>
            <a:r>
              <a:rPr lang="pt-PT" sz="2200" dirty="0"/>
              <a:t> </a:t>
            </a:r>
            <a:r>
              <a:rPr lang="pt-PT" sz="2200" dirty="0" err="1"/>
              <a:t>density</a:t>
            </a:r>
            <a:r>
              <a:rPr lang="pt-PT" sz="2200" dirty="0"/>
              <a:t>:</a:t>
            </a:r>
            <a:br>
              <a:rPr lang="pt-PT" sz="2200" dirty="0"/>
            </a:br>
            <a:r>
              <a:rPr lang="pt-PT" sz="2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https://www.pordata.pt/municipios/densidade+populacional-452</a:t>
            </a:r>
            <a:endParaRPr lang="pt-PT" sz="2200" dirty="0"/>
          </a:p>
          <a:p>
            <a:endParaRPr lang="pt-PT" sz="2200" dirty="0"/>
          </a:p>
          <a:p>
            <a:r>
              <a:rPr lang="pt-PT" sz="2200" dirty="0" err="1"/>
              <a:t>Search</a:t>
            </a:r>
            <a:r>
              <a:rPr lang="pt-PT" sz="2200" dirty="0"/>
              <a:t> </a:t>
            </a:r>
            <a:r>
              <a:rPr lang="pt-PT" sz="2200" dirty="0" err="1"/>
              <a:t>popularity</a:t>
            </a:r>
            <a:r>
              <a:rPr lang="pt-PT" sz="2200" dirty="0"/>
              <a:t>: https://trends.google.com/trends/</a:t>
            </a:r>
          </a:p>
        </p:txBody>
      </p:sp>
      <p:pic>
        <p:nvPicPr>
          <p:cNvPr id="12" name="Imagem 11" descr="Uma imagem com Gráficos, círculo, símbolo, design&#10;&#10;Descrição gerada automaticamente">
            <a:extLst>
              <a:ext uri="{FF2B5EF4-FFF2-40B4-BE49-F238E27FC236}">
                <a16:creationId xmlns:a16="http://schemas.microsoft.com/office/drawing/2014/main" id="{7F43375F-9299-0234-6865-BB834AE15E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r="2753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99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A54FD8A-737D-44C3-83A6-274010722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Power Platform</a:t>
            </a:r>
            <a:br>
              <a:rPr lang="en-US" sz="5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5100" dirty="0"/>
              <a:t>Tools</a:t>
            </a:r>
            <a:endParaRPr lang="en-US" sz="51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Posição de Conteúdo 4" descr="Uma imagem com texto, captura de ecrã, diagrama, Tipo de letra&#10;&#10;Descrição gerada automaticamente">
            <a:extLst>
              <a:ext uri="{FF2B5EF4-FFF2-40B4-BE49-F238E27FC236}">
                <a16:creationId xmlns:a16="http://schemas.microsoft.com/office/drawing/2014/main" id="{6DBC3B5E-2107-328D-A539-3F95EBAD6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654296" y="1386173"/>
            <a:ext cx="7214616" cy="405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666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 descr="Uma imagem com amarelo, texto, Tipo de letra, logótipo&#10;&#10;Descrição gerada automaticamente">
            <a:extLst>
              <a:ext uri="{FF2B5EF4-FFF2-40B4-BE49-F238E27FC236}">
                <a16:creationId xmlns:a16="http://schemas.microsoft.com/office/drawing/2014/main" id="{B0D1A72F-ED16-CE61-C007-FD09FA33C7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9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6172" y="2240371"/>
            <a:ext cx="42062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2567675-7754-5F79-8C6E-EBF9AB5CC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pt-PT" sz="1800"/>
              <a:t>Data Connectivity</a:t>
            </a:r>
          </a:p>
          <a:p>
            <a:r>
              <a:rPr lang="pt-PT" sz="1800"/>
              <a:t>Data Transformation</a:t>
            </a:r>
          </a:p>
          <a:p>
            <a:r>
              <a:rPr lang="pt-PT" sz="1800"/>
              <a:t>Data Visualization</a:t>
            </a:r>
          </a:p>
          <a:p>
            <a:r>
              <a:rPr lang="pt-PT" sz="1800"/>
              <a:t>Reporting</a:t>
            </a:r>
          </a:p>
          <a:p>
            <a:r>
              <a:rPr lang="pt-PT" sz="1800"/>
              <a:t>Sharing and Collaboration</a:t>
            </a:r>
          </a:p>
          <a:p>
            <a:r>
              <a:rPr lang="pt-PT" sz="180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956751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21C91A-7FA3-CCF2-9C62-388124A8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Power BI</a:t>
            </a:r>
          </a:p>
        </p:txBody>
      </p:sp>
      <p:pic>
        <p:nvPicPr>
          <p:cNvPr id="5" name="Marcador de Posição de Conteúdo 4" descr="Uma imagem com texto, captura de ecrã, diagrama, Gráfico&#10;&#10;Descrição gerada automaticamente">
            <a:extLst>
              <a:ext uri="{FF2B5EF4-FFF2-40B4-BE49-F238E27FC236}">
                <a16:creationId xmlns:a16="http://schemas.microsoft.com/office/drawing/2014/main" id="{2DA20D8B-BED1-04E2-4513-7628DF750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439" y="1675227"/>
            <a:ext cx="770912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17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21C91A-7FA3-CCF2-9C62-388124A8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Power BI</a:t>
            </a:r>
          </a:p>
        </p:txBody>
      </p:sp>
      <p:pic>
        <p:nvPicPr>
          <p:cNvPr id="7" name="Marcador de Posição de Conteúdo 6" descr="Uma imagem com texto, captura de ecrã, file, diagrama&#10;&#10;Descrição gerada automaticamente">
            <a:extLst>
              <a:ext uri="{FF2B5EF4-FFF2-40B4-BE49-F238E27FC236}">
                <a16:creationId xmlns:a16="http://schemas.microsoft.com/office/drawing/2014/main" id="{9EDFAB7B-D713-A68E-E58F-0196975F1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66431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m texto, captura de ecrã, cor-de-rosa, roxo&#10;&#10;Descrição gerada automaticamente">
            <a:extLst>
              <a:ext uri="{FF2B5EF4-FFF2-40B4-BE49-F238E27FC236}">
                <a16:creationId xmlns:a16="http://schemas.microsoft.com/office/drawing/2014/main" id="{E8876E01-6A38-868F-2288-2A41F3AF8E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33" r="12852" b="-3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38" name="Straight Connector 35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2567675-7754-5F79-8C6E-EBF9AB5CC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r>
              <a:rPr lang="pt-PT" sz="2000" dirty="0" err="1"/>
              <a:t>Low-Code</a:t>
            </a:r>
            <a:r>
              <a:rPr lang="pt-PT" sz="2000" dirty="0"/>
              <a:t>/No-</a:t>
            </a:r>
            <a:r>
              <a:rPr lang="pt-PT" sz="2000" dirty="0" err="1"/>
              <a:t>Code</a:t>
            </a:r>
            <a:r>
              <a:rPr lang="pt-PT" sz="2000" dirty="0"/>
              <a:t> </a:t>
            </a:r>
            <a:r>
              <a:rPr lang="pt-PT" sz="2000" dirty="0" err="1"/>
              <a:t>Development</a:t>
            </a:r>
            <a:endParaRPr lang="pt-PT" sz="2000" dirty="0"/>
          </a:p>
          <a:p>
            <a:r>
              <a:rPr lang="pt-PT" sz="2000" dirty="0"/>
              <a:t>Data </a:t>
            </a:r>
            <a:r>
              <a:rPr lang="pt-PT" sz="2000" dirty="0" err="1"/>
              <a:t>Integration</a:t>
            </a:r>
            <a:endParaRPr lang="pt-PT" sz="2000" dirty="0"/>
          </a:p>
          <a:p>
            <a:r>
              <a:rPr lang="pt-PT" sz="2000" dirty="0"/>
              <a:t>Cross </a:t>
            </a:r>
            <a:r>
              <a:rPr lang="pt-PT" sz="2000" dirty="0" err="1"/>
              <a:t>Platform</a:t>
            </a:r>
            <a:r>
              <a:rPr lang="pt-PT" sz="2000" dirty="0"/>
              <a:t> </a:t>
            </a:r>
            <a:r>
              <a:rPr lang="pt-PT" sz="2000" dirty="0" err="1"/>
              <a:t>Compatibility</a:t>
            </a:r>
            <a:endParaRPr lang="pt-PT" sz="2000" dirty="0"/>
          </a:p>
          <a:p>
            <a:r>
              <a:rPr lang="pt-PT" sz="2000" dirty="0" err="1"/>
              <a:t>Security</a:t>
            </a:r>
            <a:r>
              <a:rPr lang="pt-PT" sz="2000" dirty="0"/>
              <a:t> </a:t>
            </a:r>
            <a:r>
              <a:rPr lang="pt-PT" sz="2000" dirty="0" err="1"/>
              <a:t>and</a:t>
            </a:r>
            <a:r>
              <a:rPr lang="pt-PT" sz="2000" dirty="0"/>
              <a:t> </a:t>
            </a:r>
            <a:r>
              <a:rPr lang="pt-PT" sz="2000" dirty="0" err="1"/>
              <a:t>Compliance</a:t>
            </a:r>
            <a:endParaRPr lang="pt-PT" sz="2000" dirty="0"/>
          </a:p>
          <a:p>
            <a:r>
              <a:rPr lang="pt-PT" sz="2000" dirty="0" err="1"/>
              <a:t>Colaboration</a:t>
            </a:r>
            <a:r>
              <a:rPr lang="pt-PT" sz="2000" dirty="0"/>
              <a:t> </a:t>
            </a:r>
            <a:r>
              <a:rPr lang="pt-PT" sz="2000" dirty="0" err="1"/>
              <a:t>and</a:t>
            </a:r>
            <a:r>
              <a:rPr lang="pt-PT" sz="2000" dirty="0"/>
              <a:t> </a:t>
            </a:r>
            <a:r>
              <a:rPr lang="pt-PT" sz="2000" dirty="0" err="1"/>
              <a:t>Sharing</a:t>
            </a:r>
            <a:endParaRPr lang="pt-PT" sz="2000" dirty="0"/>
          </a:p>
          <a:p>
            <a:r>
              <a:rPr lang="pt-PT" sz="2000" dirty="0" err="1"/>
              <a:t>Integration</a:t>
            </a:r>
            <a:r>
              <a:rPr lang="pt-PT" sz="2000" dirty="0"/>
              <a:t> </a:t>
            </a:r>
            <a:r>
              <a:rPr lang="pt-PT" sz="2000" dirty="0" err="1"/>
              <a:t>with</a:t>
            </a:r>
            <a:r>
              <a:rPr lang="pt-PT" sz="2000" dirty="0"/>
              <a:t> </a:t>
            </a:r>
            <a:r>
              <a:rPr lang="pt-PT" sz="2000" dirty="0" err="1"/>
              <a:t>other</a:t>
            </a:r>
            <a:r>
              <a:rPr lang="pt-PT" sz="2000" dirty="0"/>
              <a:t> Microsoft </a:t>
            </a:r>
            <a:r>
              <a:rPr lang="pt-PT" sz="2000" dirty="0" err="1"/>
              <a:t>Services</a:t>
            </a:r>
            <a:endParaRPr lang="pt-PT" sz="2000" dirty="0"/>
          </a:p>
        </p:txBody>
      </p:sp>
    </p:spTree>
    <p:extLst>
      <p:ext uri="{BB962C8B-B14F-4D97-AF65-F5344CB8AC3E}">
        <p14:creationId xmlns:p14="http://schemas.microsoft.com/office/powerpoint/2010/main" val="26186132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459</TotalTime>
  <Words>264</Words>
  <Application>Microsoft Office PowerPoint</Application>
  <PresentationFormat>Widescreen</PresentationFormat>
  <Paragraphs>66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Aptos</vt:lpstr>
      <vt:lpstr>Arial</vt:lpstr>
      <vt:lpstr>Calibri</vt:lpstr>
      <vt:lpstr>Calibri Light</vt:lpstr>
      <vt:lpstr>CIDFont+F2</vt:lpstr>
      <vt:lpstr>Tema do Office</vt:lpstr>
      <vt:lpstr>UPSkill PowerPlatform</vt:lpstr>
      <vt:lpstr>Group Analytic Avengers </vt:lpstr>
      <vt:lpstr>Analytic Avengers Gym</vt:lpstr>
      <vt:lpstr>Data Sources</vt:lpstr>
      <vt:lpstr>Power Platform Tools</vt:lpstr>
      <vt:lpstr>PowerPoint Presentation</vt:lpstr>
      <vt:lpstr>Power BI</vt:lpstr>
      <vt:lpstr>Power BI</vt:lpstr>
      <vt:lpstr>PowerPoint Presentation</vt:lpstr>
      <vt:lpstr>Power Apps - Tablet</vt:lpstr>
      <vt:lpstr>Power Apps - Mobile</vt:lpstr>
      <vt:lpstr>Power Apps – Model Driven</vt:lpstr>
      <vt:lpstr>PowerPoint Presentation</vt:lpstr>
      <vt:lpstr>Power Automate – Schedule flow</vt:lpstr>
      <vt:lpstr>Power Automate – Approval flow</vt:lpstr>
      <vt:lpstr>PowerPoint Presentation</vt:lpstr>
      <vt:lpstr>Copilot Studio</vt:lpstr>
      <vt:lpstr>PowerPoint Presentation</vt:lpstr>
      <vt:lpstr>Power Pages</vt:lpstr>
      <vt:lpstr>Conclusion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Analytic Avengers Gym</dc:title>
  <dc:creator>Aluno Tmp</dc:creator>
  <cp:lastModifiedBy>Aluno Tmp</cp:lastModifiedBy>
  <cp:revision>45</cp:revision>
  <dcterms:created xsi:type="dcterms:W3CDTF">2024-02-26T13:42:10Z</dcterms:created>
  <dcterms:modified xsi:type="dcterms:W3CDTF">2024-06-17T19:44:07Z</dcterms:modified>
</cp:coreProperties>
</file>

<file path=docProps/thumbnail.jpeg>
</file>